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10"/>
  </p:handoutMasterIdLst>
  <p:sldIdLst>
    <p:sldId id="274" r:id="rId2"/>
    <p:sldId id="266" r:id="rId3"/>
    <p:sldId id="267" r:id="rId4"/>
    <p:sldId id="270" r:id="rId5"/>
    <p:sldId id="271" r:id="rId6"/>
    <p:sldId id="258" r:id="rId7"/>
    <p:sldId id="269" r:id="rId8"/>
    <p:sldId id="261" r:id="rId9"/>
  </p:sldIdLst>
  <p:sldSz cx="12192000" cy="6858000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2FDB-BD2A-4888-9BB4-A7DE5EDDD4EA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A389-441A-423D-8DD5-33BB1D57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6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6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8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0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3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0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4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2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0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5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8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4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976C-A9C4-4497-A962-2D37B822082E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6553AA-EAAB-491B-904D-17ACEA94A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6"/>
                </a:solidFill>
              </a:rPr>
              <a:t>PODPORA TALENTOVANÝCH ŽÁKŮ GYMNÁZIA OSTRAVA-ZÁBŘEH</a:t>
            </a:r>
            <a:endParaRPr lang="cs-CZ" sz="4400" b="1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Gymnázium, Ostrava-Zábřeh, Volgogradská 6a, </a:t>
            </a:r>
            <a:r>
              <a:rPr lang="cs-CZ" b="1" dirty="0" err="1" smtClean="0"/>
              <a:t>přísp</a:t>
            </a:r>
            <a:r>
              <a:rPr lang="cs-CZ" b="1" dirty="0" smtClean="0"/>
              <a:t>. </a:t>
            </a:r>
            <a:r>
              <a:rPr lang="cs-CZ" b="1" dirty="0" err="1"/>
              <a:t>o</a:t>
            </a:r>
            <a:r>
              <a:rPr lang="cs-CZ" b="1" dirty="0" err="1" smtClean="0"/>
              <a:t>rg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5" name="Obrázek 4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7" y="423554"/>
            <a:ext cx="4757893" cy="26780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99" y="374127"/>
            <a:ext cx="3570793" cy="26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CÍL PROJEKTU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1" y="2133599"/>
            <a:ext cx="9124993" cy="4497860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 smtClean="0">
                <a:solidFill>
                  <a:schemeClr val="accent1"/>
                </a:solidFill>
              </a:rPr>
              <a:t>Podpora talentovaných žáků, kteří vynikají v přírodních a technických vědách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500" dirty="0"/>
              <a:t>s</a:t>
            </a:r>
            <a:r>
              <a:rPr lang="cs-CZ" sz="2500" dirty="0" smtClean="0"/>
              <a:t>ystematická práce žáků na projektech, vědeckých pracích a v zájmových kroužcích (astronomie, </a:t>
            </a:r>
            <a:r>
              <a:rPr lang="cs-CZ" sz="2500" dirty="0" err="1" smtClean="0"/>
              <a:t>robotechnika</a:t>
            </a:r>
            <a:r>
              <a:rPr lang="cs-CZ" sz="2500" dirty="0" smtClean="0"/>
              <a:t>, programování)</a:t>
            </a:r>
          </a:p>
          <a:p>
            <a:r>
              <a:rPr lang="cs-CZ" sz="2500" dirty="0"/>
              <a:t>s</a:t>
            </a:r>
            <a:r>
              <a:rPr lang="cs-CZ" sz="2500" dirty="0" smtClean="0"/>
              <a:t>polupráce žáků s vysokými školami</a:t>
            </a:r>
          </a:p>
          <a:p>
            <a:r>
              <a:rPr lang="cs-CZ" sz="2500" dirty="0" smtClean="0"/>
              <a:t>aktivní zájem o prohloubení znalostí formou besed, exkurzí, konzultací s odborníky, zahraničních stáží </a:t>
            </a:r>
          </a:p>
          <a:p>
            <a:r>
              <a:rPr lang="cs-CZ" sz="2500" dirty="0" smtClean="0"/>
              <a:t>příprava na soutěže republikového a mezinárodního charakteru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AKTIVITY ŽÁKŮ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89212" y="1972703"/>
            <a:ext cx="7770845" cy="576262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SOUTĚŽE V OBLASTI PŘÍRODNÍCH A TECHNICKÝCH </a:t>
            </a:r>
            <a:r>
              <a:rPr lang="cs-CZ" b="1" dirty="0" smtClean="0">
                <a:solidFill>
                  <a:schemeClr val="accent1"/>
                </a:solidFill>
              </a:rPr>
              <a:t>VĚD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589212" y="2765800"/>
            <a:ext cx="3869253" cy="33540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Matematická olympiáda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Fyzikální olympiáda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Astronomická olympiáda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Chemická olympiáda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Biologická olympiáda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Zeměpisná olympiáda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Logická olympiáda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095997" y="2765800"/>
            <a:ext cx="4757822" cy="3873897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Náboj Junior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Fyzikální náboj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Matematický náboj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Fykosí</a:t>
            </a:r>
            <a:r>
              <a:rPr lang="cs-CZ" dirty="0"/>
              <a:t> </a:t>
            </a:r>
            <a:r>
              <a:rPr lang="cs-CZ" dirty="0" err="1"/>
              <a:t>fyziklání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Fyziklání</a:t>
            </a:r>
            <a:r>
              <a:rPr lang="cs-CZ" dirty="0"/>
              <a:t>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Chemiklání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Mladý </a:t>
            </a:r>
            <a:r>
              <a:rPr lang="cs-CZ" dirty="0" smtClean="0"/>
              <a:t>zoolog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Zlepši si techniku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Vím proč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Bobřík </a:t>
            </a:r>
            <a:r>
              <a:rPr lang="cs-CZ" dirty="0" smtClean="0"/>
              <a:t>informatiky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Soutěž v programování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Soutěžní přehlídka studentských </a:t>
            </a:r>
            <a:r>
              <a:rPr lang="cs-CZ" dirty="0" smtClean="0"/>
              <a:t>programů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00" y="2759066"/>
            <a:ext cx="2667235" cy="26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NEJVĚTŠÍ ÚSPĚCHY ŽÁKŮ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978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Daniel CHRENKO	tercie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1. místo v okresním kole Soutěže v programování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1. místo v krajské přehlídce studentských programů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ú</a:t>
            </a:r>
            <a:r>
              <a:rPr lang="cs-CZ" dirty="0" smtClean="0"/>
              <a:t>spěšný řešitel okresního kola matematické olympiády</a:t>
            </a:r>
          </a:p>
          <a:p>
            <a:r>
              <a:rPr lang="cs-CZ" b="1" dirty="0"/>
              <a:t>Radomír MIELEC 	kvarta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</a:rPr>
              <a:t>úspěšný řešitel Mezinárodní Astronomické olympiády 2017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úspěšný řešitel krajského kola matematické, fyzikální, astronomické a chemické olympiády</a:t>
            </a:r>
          </a:p>
          <a:p>
            <a:r>
              <a:rPr lang="cs-CZ" b="1" dirty="0" smtClean="0"/>
              <a:t>Zdeněk LEGERSKÝ</a:t>
            </a:r>
            <a:r>
              <a:rPr lang="cs-CZ" b="1" dirty="0"/>
              <a:t>	kvinta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1. </a:t>
            </a:r>
            <a:r>
              <a:rPr lang="cs-CZ" dirty="0"/>
              <a:t>místo v </a:t>
            </a:r>
            <a:r>
              <a:rPr lang="cs-CZ" dirty="0" smtClean="0"/>
              <a:t>oblastním kole mezinárodní soutěže Fyzikální náboj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ú</a:t>
            </a:r>
            <a:r>
              <a:rPr lang="cs-CZ" dirty="0" smtClean="0"/>
              <a:t>spěšný řešitel matematické a chemické olympiády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SOČ v oblasti aditivní technologie 3D tisku</a:t>
            </a:r>
            <a:endParaRPr lang="cs-CZ" dirty="0"/>
          </a:p>
          <a:p>
            <a:r>
              <a:rPr lang="cs-CZ" b="1" dirty="0" smtClean="0"/>
              <a:t>Lucie KUNČAROVÁ	sexta</a:t>
            </a:r>
            <a:endParaRPr lang="cs-CZ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1. místo v oblastním kole mezinárodní soutěže Fyzikální </a:t>
            </a:r>
            <a:r>
              <a:rPr lang="cs-CZ" dirty="0" smtClean="0"/>
              <a:t>náboj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ú</a:t>
            </a:r>
            <a:r>
              <a:rPr lang="cs-CZ" dirty="0" smtClean="0"/>
              <a:t>spěšná řešitelka krajského kola fyzikální a chemické olympiády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cxnSp>
        <p:nvCxnSpPr>
          <p:cNvPr id="5" name="Přímá spojnice 4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AKTIVITY ŽÁKŮ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3686" y="1905000"/>
            <a:ext cx="9090926" cy="4833551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chemeClr val="accent1"/>
                </a:solidFill>
              </a:rPr>
              <a:t>ÚČAST NA AKCÍCH PROHLUBUJÍCÍCH ZÁJEM ŽÁKŮ V OBLASTI PŘÍRODNÍCH A TECHNICKÝCH VĚD</a:t>
            </a:r>
          </a:p>
          <a:p>
            <a:pPr marL="0" indent="0">
              <a:buNone/>
            </a:pPr>
            <a:endParaRPr lang="cs-CZ" sz="1600" b="1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eminář </a:t>
            </a:r>
            <a:r>
              <a:rPr lang="cs-CZ" dirty="0" err="1" smtClean="0"/>
              <a:t>Masteclasses</a:t>
            </a:r>
            <a:r>
              <a:rPr lang="cs-CZ" dirty="0"/>
              <a:t>,</a:t>
            </a:r>
            <a:r>
              <a:rPr lang="cs-CZ" dirty="0" smtClean="0"/>
              <a:t> FJFI ČVUT Praha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seminář Týden vědy na </a:t>
            </a:r>
            <a:r>
              <a:rPr lang="cs-CZ" dirty="0" err="1"/>
              <a:t>jaderce</a:t>
            </a:r>
            <a:r>
              <a:rPr lang="cs-CZ" dirty="0"/>
              <a:t>, FJFI ČVUT Praha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seminář a exkurze Den lékařským fyzikem, ČVUT Praha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přednášky a exkurze Jeden den s fyzikou, MFF UK Praha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letní studentská konference TCN, FJFI ČVUT Praha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přednášky Olomoucký fyzikální kaleidoskop, </a:t>
            </a:r>
            <a:r>
              <a:rPr lang="cs-CZ" dirty="0" err="1" smtClean="0"/>
              <a:t>PřF</a:t>
            </a:r>
            <a:r>
              <a:rPr lang="cs-CZ" dirty="0" smtClean="0"/>
              <a:t> UP Olomouc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</a:t>
            </a:r>
            <a:r>
              <a:rPr lang="cs-CZ" dirty="0" smtClean="0"/>
              <a:t>atematicko-fyzikální soustředění, zimní a letní školy matematiky a fyziky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seminář Žena ve vědě, k mezinárodnímu dni vědkyň, FJFI ČVUT Praha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řednášky a workshopy vedené zaměstnanci IT firem a odborníky z FEI VŠB-TU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konference </a:t>
            </a:r>
            <a:r>
              <a:rPr lang="cs-CZ" dirty="0"/>
              <a:t>kosmonautiky Kosmos </a:t>
            </a:r>
            <a:r>
              <a:rPr lang="cs-CZ" dirty="0" err="1"/>
              <a:t>News</a:t>
            </a:r>
            <a:r>
              <a:rPr lang="cs-CZ" dirty="0"/>
              <a:t> Party, Česká astronomická </a:t>
            </a:r>
            <a:r>
              <a:rPr lang="cs-CZ" dirty="0" smtClean="0"/>
              <a:t>společnost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  <p:pic>
        <p:nvPicPr>
          <p:cNvPr id="7" name="Picture 5" descr="http://knp.kosmo.cz/knp2017/kvide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178" y="2504845"/>
            <a:ext cx="3138742" cy="2092495"/>
          </a:xfrm>
          <a:prstGeom prst="rect">
            <a:avLst/>
          </a:prstGeom>
          <a:noFill/>
        </p:spPr>
      </p:pic>
      <p:pic>
        <p:nvPicPr>
          <p:cNvPr id="8" name="Picture 7" descr="http://knp.kosmo.cz/knp2017/KNP2017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7104" y="2166557"/>
            <a:ext cx="2456891" cy="676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5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AKTIVITY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65716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POPULARIZACE </a:t>
            </a:r>
            <a:r>
              <a:rPr lang="cs-CZ" b="1" dirty="0">
                <a:solidFill>
                  <a:schemeClr val="accent1"/>
                </a:solidFill>
              </a:rPr>
              <a:t>PŘÍRODNÍCH </a:t>
            </a:r>
            <a:r>
              <a:rPr lang="cs-CZ" b="1" dirty="0" smtClean="0">
                <a:solidFill>
                  <a:schemeClr val="accent1"/>
                </a:solidFill>
              </a:rPr>
              <a:t>VĚD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	</a:t>
            </a:r>
            <a:r>
              <a:rPr lang="cs-CZ" dirty="0"/>
              <a:t>tvorba výukových videomateriálů v rámci popularizace přírodních a technických věd</a:t>
            </a: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 smtClean="0">
                <a:solidFill>
                  <a:schemeClr val="accent1"/>
                </a:solidFill>
              </a:rPr>
              <a:t>ROBOTECHNIKA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rozvoj dovedností žáků v oblasti </a:t>
            </a:r>
            <a:r>
              <a:rPr lang="cs-CZ" dirty="0" err="1"/>
              <a:t>programátorství</a:t>
            </a:r>
            <a:r>
              <a:rPr lang="cs-CZ" dirty="0"/>
              <a:t> a </a:t>
            </a:r>
            <a:r>
              <a:rPr lang="cs-CZ" dirty="0" err="1"/>
              <a:t>robotechniky</a:t>
            </a:r>
            <a:endParaRPr lang="cs-CZ" dirty="0"/>
          </a:p>
          <a:p>
            <a:pPr marL="0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STŘEDOŠKOLSKÁ ODBORNÁ </a:t>
            </a:r>
            <a:r>
              <a:rPr lang="cs-CZ" b="1" dirty="0" smtClean="0">
                <a:solidFill>
                  <a:schemeClr val="accent1"/>
                </a:solidFill>
              </a:rPr>
              <a:t>ČINNOST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 smtClean="0"/>
              <a:t> Výuka </a:t>
            </a:r>
            <a:r>
              <a:rPr lang="cs-CZ" dirty="0" err="1" smtClean="0"/>
              <a:t>SolidWorksu</a:t>
            </a:r>
            <a:r>
              <a:rPr lang="cs-CZ" dirty="0" smtClean="0"/>
              <a:t> na SŠ se zaměřením na aditivní výrobu modelů 3D tiskem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Měření dávky na zářiči </a:t>
            </a:r>
            <a:r>
              <a:rPr lang="cs-CZ" dirty="0" err="1" smtClean="0"/>
              <a:t>Gammacellu</a:t>
            </a:r>
            <a:r>
              <a:rPr lang="cs-CZ" dirty="0" smtClean="0"/>
              <a:t> 220 pomocí </a:t>
            </a:r>
            <a:r>
              <a:rPr lang="cs-CZ" dirty="0" err="1" smtClean="0"/>
              <a:t>Frickeho</a:t>
            </a:r>
            <a:r>
              <a:rPr lang="cs-CZ" dirty="0" smtClean="0"/>
              <a:t> dozimetru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Pozorování proměnných hvězd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chemeClr val="accent1"/>
                </a:solidFill>
              </a:rPr>
              <a:t>JAZYKOVÉ VZDĚLÁVÁNÍ</a:t>
            </a:r>
          </a:p>
          <a:p>
            <a:pPr marL="400050" lvl="2" indent="0">
              <a:buNone/>
            </a:pPr>
            <a:r>
              <a:rPr lang="cs-CZ" sz="1800" dirty="0"/>
              <a:t>j</a:t>
            </a:r>
            <a:r>
              <a:rPr lang="cs-CZ" sz="1800" dirty="0" smtClean="0"/>
              <a:t>azykové kurzy a certifikáty pro některé účastníky projektu</a:t>
            </a:r>
            <a:endParaRPr lang="cs-CZ" sz="18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536913"/>
            <a:ext cx="3352800" cy="18872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05" y="4970795"/>
            <a:ext cx="2236360" cy="18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PRAKTICKÝ DOPAD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8756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Aktivity projektu vedly k udržení zájmu žáků o přírodní a technické vědy a umožnily jim pokračovat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systematické práci při rozvoji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jejich talentu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Žáci získali nové poznatky a zkušenosti, které zužitkovali v přehlídkách a soutěžích.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Žáci se seznámili s praktickými aplikacemi poznatků přírodních věd v reálném životě.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092411" y="1713175"/>
            <a:ext cx="9321584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logo-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0058" y="624110"/>
            <a:ext cx="1053937" cy="11262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33" y="3571942"/>
            <a:ext cx="4724940" cy="31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Děkuji za pozornost.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ébl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743</TotalTime>
  <Words>302</Words>
  <Application>Microsoft Office PowerPoint</Application>
  <PresentationFormat>Širokoúhlá obrazovka</PresentationFormat>
  <Paragraphs>77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Stébla</vt:lpstr>
      <vt:lpstr>PODPORA TALENTOVANÝCH ŽÁKŮ GYMNÁZIA OSTRAVA-ZÁBŘEH</vt:lpstr>
      <vt:lpstr>CÍL PROJEKTU</vt:lpstr>
      <vt:lpstr>AKTIVITY ŽÁKŮ</vt:lpstr>
      <vt:lpstr>NEJVĚTŠÍ ÚSPĚCHY ŽÁKŮ</vt:lpstr>
      <vt:lpstr>AKTIVITY ŽÁKŮ</vt:lpstr>
      <vt:lpstr>AKTIVITY ŽÁKŮ</vt:lpstr>
      <vt:lpstr>PRAKTICKÝ DOPAD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PRACUJEME S TALENTY</dc:title>
  <dc:creator>Petr Riman</dc:creator>
  <cp:lastModifiedBy>Lenka PLachtova</cp:lastModifiedBy>
  <cp:revision>85</cp:revision>
  <cp:lastPrinted>2016-05-23T12:44:28Z</cp:lastPrinted>
  <dcterms:created xsi:type="dcterms:W3CDTF">2016-01-14T11:14:51Z</dcterms:created>
  <dcterms:modified xsi:type="dcterms:W3CDTF">2018-03-01T18:20:13Z</dcterms:modified>
</cp:coreProperties>
</file>